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9" r:id="rId2"/>
    <p:sldId id="508" r:id="rId3"/>
    <p:sldId id="509" r:id="rId4"/>
    <p:sldId id="510" r:id="rId5"/>
    <p:sldId id="515" r:id="rId6"/>
    <p:sldId id="516" r:id="rId7"/>
    <p:sldId id="517" r:id="rId8"/>
    <p:sldId id="511" r:id="rId9"/>
    <p:sldId id="512" r:id="rId10"/>
    <p:sldId id="513" r:id="rId1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537"/>
    <a:srgbClr val="FFFF00"/>
    <a:srgbClr val="FFFF99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836" autoAdjust="0"/>
    <p:restoredTop sz="90292" autoAdjust="0"/>
  </p:normalViewPr>
  <p:slideViewPr>
    <p:cSldViewPr>
      <p:cViewPr varScale="1">
        <p:scale>
          <a:sx n="103" d="100"/>
          <a:sy n="103" d="100"/>
        </p:scale>
        <p:origin x="14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3B4DE5-0BF2-45F0-9EB9-F7F595B8AF39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C746AA-A90E-4210-9EB3-57F827AB3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70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21" tIns="45361" rIns="90721" bIns="453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21" tIns="45361" rIns="90721" bIns="453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240E79-64FD-4536-93FF-5A96D83F048C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1" tIns="45361" rIns="90721" bIns="4536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5474"/>
            <a:ext cx="5389240" cy="4440946"/>
          </a:xfrm>
          <a:prstGeom prst="rect">
            <a:avLst/>
          </a:prstGeom>
        </p:spPr>
        <p:txBody>
          <a:bodyPr vert="horz" lIns="90721" tIns="45361" rIns="90721" bIns="4536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21" tIns="45361" rIns="90721" bIns="453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21" tIns="45361" rIns="90721" bIns="453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4B67BD-CB4D-4DC2-87E4-1E6832600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9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8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8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6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6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1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4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7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7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2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B67BD-CB4D-4DC2-87E4-1E68326000A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7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AB54-9557-4AAA-8B0E-279A74EB641F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B8AB-C4EF-4A78-9B5B-C039E7516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5587-48C7-454C-B8E1-A7B8590EB27C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1595-A6FB-453E-A267-A81842422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8242-059F-4349-A8C0-4958B9E763B5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20CD-8AEB-4E14-9891-E778A29F7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CA68-9E78-444E-91CD-54622532DA58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BFF3-1C70-443B-9CD8-6D4BF0C34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9F6A-F827-495A-A34E-62FC9355F073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2353-281F-414F-9413-DE68B2164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79A1-F2DF-4A75-9678-51E2940A3C62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C804-0969-4EEB-B5E8-B1891ECF8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8BF3-336D-41B5-ABC0-B2A7A3B15CD1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BA1F-AA8C-43A2-ABA8-A6BB9338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9F42-68B0-4B12-B740-DCB8F5E156EA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9F1D-9F73-4105-B5C2-08F768930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907F-73DA-493B-A44E-95B1D74C96C3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86DB-26CC-4AB5-AEF7-8A1A5B305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52C9-9CB6-490C-B9A3-3BBCE9572CBF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9E84-B512-4D8C-A464-7930F9829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149A-8582-4476-9447-5C662ADF0D77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0EC2-90D9-4F3B-92F8-8B45A20BB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C8636B-73AE-48B7-8AD0-815607ADEF74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209B9A-3047-4C9D-B6CC-7E1D3E90C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eltorg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s-tender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44298" y="1916832"/>
            <a:ext cx="8712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Порядок </a:t>
            </a:r>
          </a:p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отбора подрядных организаций для выполнения капитального ремонта общего имущества в многоквартирных домах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FD7793-851A-4E36-ABCF-A0497353C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818995"/>
            <a:ext cx="3518626" cy="19563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A8ACF7-3ECF-E07E-00B0-99F750483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8BEFB7-938C-A906-C521-93675CE41238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8C5043-AF5E-44EF-AC30-774F0F698369}"/>
              </a:ext>
            </a:extLst>
          </p:cNvPr>
          <p:cNvSpPr/>
          <p:nvPr/>
        </p:nvSpPr>
        <p:spPr>
          <a:xfrm>
            <a:off x="257620" y="2790365"/>
            <a:ext cx="88116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+7 (800) 707-62-62 (доб. 901) – начальник отдела по осуществлению закупок – Никитина Анна Сергеевна</a:t>
            </a:r>
          </a:p>
          <a:p>
            <a:endParaRPr lang="ru-RU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+7 (800) 707-62-62 (доб. 902) – заместитель начальника отдела по осуществлению закупок – Митрошкина Ольга Геннадьевна</a:t>
            </a:r>
          </a:p>
          <a:p>
            <a:endParaRPr lang="ru-RU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E-mail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zakupki@fkr39.ru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600" i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7E8040-EC47-4466-BC71-56D68075060D}"/>
              </a:ext>
            </a:extLst>
          </p:cNvPr>
          <p:cNvSpPr/>
          <p:nvPr/>
        </p:nvSpPr>
        <p:spPr>
          <a:xfrm>
            <a:off x="1889807" y="1713480"/>
            <a:ext cx="56494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7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236022, г. Калининград, ул. Комсомольская, 51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172065-F458-48AD-A4BF-DB4011664493}"/>
              </a:ext>
            </a:extLst>
          </p:cNvPr>
          <p:cNvSpPr/>
          <p:nvPr/>
        </p:nvSpPr>
        <p:spPr>
          <a:xfrm>
            <a:off x="2627784" y="1168715"/>
            <a:ext cx="460851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КОНТАКТЫ </a:t>
            </a:r>
          </a:p>
        </p:txBody>
      </p:sp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38D1D83F-DF9A-489A-94E6-2C5DDE45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20" y="4255427"/>
            <a:ext cx="3521968" cy="26414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E84614-338D-4B07-83A4-55D68B5CFBDC}"/>
              </a:ext>
            </a:extLst>
          </p:cNvPr>
          <p:cNvSpPr/>
          <p:nvPr/>
        </p:nvSpPr>
        <p:spPr>
          <a:xfrm>
            <a:off x="257621" y="2605699"/>
            <a:ext cx="382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Телефоны, электронная почта: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EB26FD-1946-2F4D-EF4D-D146EE567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AEC3A9-651B-98EC-CFF7-B1B665B1877C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4667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009E7E-4B44-4710-AED2-CC5F3830C063}"/>
              </a:ext>
            </a:extLst>
          </p:cNvPr>
          <p:cNvSpPr/>
          <p:nvPr/>
        </p:nvSpPr>
        <p:spPr>
          <a:xfrm>
            <a:off x="2359044" y="1209459"/>
            <a:ext cx="5719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Нормативно-правовая база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CBF097-BC25-4849-B5B8-99BD74F12DDA}"/>
              </a:ext>
            </a:extLst>
          </p:cNvPr>
          <p:cNvSpPr/>
          <p:nvPr/>
        </p:nvSpPr>
        <p:spPr>
          <a:xfrm>
            <a:off x="539553" y="1949954"/>
            <a:ext cx="7575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Постановление Правительства РФ от 01.07.2016 г. №615 «О порядке привлечения подрядных организаций для оказания услуг и (или) выполнения работ по капитальному ремонту общего имущества в многоквартирном доме и порядке осуществления закупок, товаров, работ и услуг в целях выполнения функций специализированной некоммерческой организации, осуществляющей деятельность, направленную на обеспечение проведения капитального ремонта общего имущества в многоквартирных домах».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E85B09-C615-4834-B491-17BB8085F60D}"/>
              </a:ext>
            </a:extLst>
          </p:cNvPr>
          <p:cNvSpPr/>
          <p:nvPr/>
        </p:nvSpPr>
        <p:spPr>
          <a:xfrm>
            <a:off x="2195736" y="4808046"/>
            <a:ext cx="7076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Калининградской области от 26.12.2013 N 293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(ред. от 24.04.2018)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"Об организации проведения капитального ремонта общего имущества в многоквартирных домах, расположенных на территории Калининградской области« (принят Калининградской областной Думой 19.12.2013)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40E1DF-BAED-4A81-8554-0B060A60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2132856"/>
            <a:ext cx="1488633" cy="16561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CA5FF9-08DB-4430-A09D-2A7796A96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0" y="4707495"/>
            <a:ext cx="1675797" cy="16702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277AFE-9EDF-6B39-550B-F34A941A67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AE9E6-AF0D-562E-4096-241570DF1EC9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5420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D116CE7-F262-44B5-ADBF-A4748ED32A86}"/>
              </a:ext>
            </a:extLst>
          </p:cNvPr>
          <p:cNvSpPr/>
          <p:nvPr/>
        </p:nvSpPr>
        <p:spPr>
          <a:xfrm>
            <a:off x="0" y="1526781"/>
            <a:ext cx="82444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Проводится для выполнения работ по последующим предметам электронного аукциона: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оказание услуг и (или) выполнение работ по капитальному ремонту общего имущества многоквартирных домов;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б) оказание услуг и (или) выполнение работ по капитальному ремонту общего имущества многоквартирных домов, являющихся объектами культурного наследия, выявленными объектами культурного наследия;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в) оказание услуг и (или) выполнение работ по ремонту или замене лифтового оборудования, признанного непригодным для эксплуатации, ремонт лифтовых шахт (далее - ремонт (замена) лифтового оборудования);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г) оказание услуг и (или) выполнение работ по оценке технического состояния многоквартирного дома, разработке проектной документации на проведение капитального ремонта общего имущества многоквартирных домов, в том числе на ремонт (замену) лифтового оборудования;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д) оказание услуг и (или) выполнение работ по оценке технического состояния, разработке проектной документации на проведение капитального ремонта общего имущества многоквартирных домов, являющихся объектами культурного наследия, выявленными объектами культурного наследия, в том числе на ремонт (замену) лифтового оборудования;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е) выполнение работ по оценке соответствия лифтов требованиям технического регламента Таможенного союза 011/2011 "Безопасность лифтов" (ТР ТС 011/2011), утвержденного решением Комиссии Таможенного союза от 18 октября 2011 г. N 824 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"О принятии технического регламента Таможенного союза 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"Безопасность лифтов";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ж) оказание услуг по осуществлению строительного контроля. (ч.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п.8 ПП №615)</a:t>
            </a:r>
          </a:p>
          <a:p>
            <a:endParaRPr lang="ru-RU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910C62-5AE1-4E7C-98B8-E56226B56ECD}"/>
              </a:ext>
            </a:extLst>
          </p:cNvPr>
          <p:cNvSpPr/>
          <p:nvPr/>
        </p:nvSpPr>
        <p:spPr>
          <a:xfrm>
            <a:off x="899591" y="1048123"/>
            <a:ext cx="7992889" cy="43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60"/>
              </a:spcBef>
              <a:spcAft>
                <a:spcPts val="840"/>
              </a:spcAft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Процедура отбора подрядных организаций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A30A7A-1161-4AE3-98FF-C4733B43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60" y="5286003"/>
            <a:ext cx="2098697" cy="15719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13E18A-165F-9771-2550-5A43E8BF6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0CA71-10DD-01BF-C1C6-4DF221B14968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479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910C62-5AE1-4E7C-98B8-E56226B56ECD}"/>
              </a:ext>
            </a:extLst>
          </p:cNvPr>
          <p:cNvSpPr/>
          <p:nvPr/>
        </p:nvSpPr>
        <p:spPr>
          <a:xfrm>
            <a:off x="268474" y="1032019"/>
            <a:ext cx="8712968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60"/>
              </a:spcBef>
              <a:spcAft>
                <a:spcPts val="840"/>
              </a:spcAft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Инструкция для подрядчиков</a:t>
            </a:r>
            <a:r>
              <a:rPr lang="ru-RU" sz="9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первый этап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E8C34B-7530-47EA-90F2-901E46E31752}"/>
              </a:ext>
            </a:extLst>
          </p:cNvPr>
          <p:cNvSpPr/>
          <p:nvPr/>
        </p:nvSpPr>
        <p:spPr>
          <a:xfrm>
            <a:off x="1779999" y="1712393"/>
            <a:ext cx="7364001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Пройти регистрацию на сайте – </a:t>
            </a:r>
            <a:r>
              <a:rPr lang="en-US" sz="23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https://www.roseltorg.ru</a:t>
            </a:r>
            <a:r>
              <a:rPr lang="ru-RU" sz="23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соответствии с регламентом электронной торговой площадки.</a:t>
            </a:r>
          </a:p>
          <a:p>
            <a:endParaRPr lang="ru-RU" sz="23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Найти извещение о старте предварительного квалификационного отбора </a:t>
            </a:r>
            <a:r>
              <a:rPr lang="en-US" sz="23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https://www.roseltorg.ru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изучить извещение и документацию и подать заявку согласно установленных требований.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0970C-5EEA-4C4F-B05C-E5FE227F2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5145829"/>
            <a:ext cx="1524000" cy="1524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85833E-0D91-4155-973A-F8CAF8EE2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28" y="1628800"/>
            <a:ext cx="1524000" cy="13854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6C3494-CEC1-44D9-B8F0-E545233108F3}"/>
              </a:ext>
            </a:extLst>
          </p:cNvPr>
          <p:cNvSpPr/>
          <p:nvPr/>
        </p:nvSpPr>
        <p:spPr>
          <a:xfrm>
            <a:off x="4818" y="5585498"/>
            <a:ext cx="7140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Подрядная организация включается в Реестр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сроком на 3 года.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260DB3-1C21-C2CF-F86E-A3551AF1D5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8E7466-3BC6-F61E-AACE-4623061D3A3B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4229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3C022A-B22C-4B8C-BBCE-B397DDBD6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31713" r="17714" b="31800"/>
          <a:stretch/>
        </p:blipFill>
        <p:spPr>
          <a:xfrm>
            <a:off x="344417" y="1627518"/>
            <a:ext cx="6336704" cy="249743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910C62-5AE1-4E7C-98B8-E56226B56ECD}"/>
              </a:ext>
            </a:extLst>
          </p:cNvPr>
          <p:cNvSpPr/>
          <p:nvPr/>
        </p:nvSpPr>
        <p:spPr>
          <a:xfrm>
            <a:off x="1576066" y="890927"/>
            <a:ext cx="6668342" cy="67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60"/>
              </a:spcBef>
              <a:spcAft>
                <a:spcPts val="84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СХЕМА                                                                      ПРОВЕДЕНИЯ  ПРЕДВАРИТЕЛЬНОГО ОТБОРА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0DB8B-5DE3-4F74-8387-C0CAD9BF54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57000" r="16926" b="4687"/>
          <a:stretch/>
        </p:blipFill>
        <p:spPr>
          <a:xfrm>
            <a:off x="3880536" y="4365104"/>
            <a:ext cx="4896544" cy="2376264"/>
          </a:xfrm>
          <a:prstGeom prst="rect">
            <a:avLst/>
          </a:prstGeom>
        </p:spPr>
      </p:pic>
      <p:sp>
        <p:nvSpPr>
          <p:cNvPr id="11" name="Стрелка: штриховая вправо 10">
            <a:extLst>
              <a:ext uri="{FF2B5EF4-FFF2-40B4-BE49-F238E27FC236}">
                <a16:creationId xmlns:a16="http://schemas.microsoft.com/office/drawing/2014/main" id="{9F46D047-5D15-47A8-92BC-89F78E9A492A}"/>
              </a:ext>
            </a:extLst>
          </p:cNvPr>
          <p:cNvSpPr/>
          <p:nvPr/>
        </p:nvSpPr>
        <p:spPr>
          <a:xfrm rot="538169">
            <a:off x="3043062" y="4142135"/>
            <a:ext cx="1674948" cy="237092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727780-6C41-9A13-958E-5316DD9C08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8AA510-2AA1-54BC-FA48-0F5418CA97A0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7208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A4D557-94D0-4CE9-923A-DA6B312BFC8E}"/>
              </a:ext>
            </a:extLst>
          </p:cNvPr>
          <p:cNvSpPr/>
          <p:nvPr/>
        </p:nvSpPr>
        <p:spPr>
          <a:xfrm>
            <a:off x="31784" y="1079599"/>
            <a:ext cx="908043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 ОТКЛОНЕНИЯ ЗАЯВОК ПО ПРЕДВАРИТЕЛЬНОМУ ОТБОРУ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9F532C-9549-4E97-A80C-A63D4C7961EA}"/>
              </a:ext>
            </a:extLst>
          </p:cNvPr>
          <p:cNvSpPr/>
          <p:nvPr/>
        </p:nvSpPr>
        <p:spPr>
          <a:xfrm>
            <a:off x="230212" y="3649533"/>
            <a:ext cx="89137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Несоответствия требованиям, установленным п. 23 ПП № 615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Непредставления документов, установленных п.38 ПП № 615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Недостоверности сведений, содержащихся в документах, представленных участником предварительного отбора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A317EB-C0ED-4E09-BE86-AF490646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700808"/>
            <a:ext cx="2143125" cy="2143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9BFC02-4375-460D-9BE1-1A10A3B43E9C}"/>
              </a:ext>
            </a:extLst>
          </p:cNvPr>
          <p:cNvSpPr/>
          <p:nvPr/>
        </p:nvSpPr>
        <p:spPr>
          <a:xfrm>
            <a:off x="179513" y="1895207"/>
            <a:ext cx="5254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рассмотрении заявок на участие в предварительном отборе участник предварительного отбора НЕ ВКЛЮЧАЕТСЯ в реестр квалифицированных подрядных организаций в случае: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090560-DFFD-7766-7935-BADCB06D0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0AF654-753F-B1D4-97AD-2ED6B680A539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2975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A4D557-94D0-4CE9-923A-DA6B312BFC8E}"/>
              </a:ext>
            </a:extLst>
          </p:cNvPr>
          <p:cNvSpPr/>
          <p:nvPr/>
        </p:nvSpPr>
        <p:spPr>
          <a:xfrm>
            <a:off x="611560" y="1048629"/>
            <a:ext cx="804969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СЛУЧАИ ПРИЗНАНИЯ ПРЕДВАРИТЕЛЬНОГО ОТБОРА НЕСОСТОЯВШИМСЯ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091BC4-8E90-4AB8-B1C0-39E872D21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19578" r="16926" b="3721"/>
          <a:stretch/>
        </p:blipFill>
        <p:spPr>
          <a:xfrm>
            <a:off x="331131" y="1988840"/>
            <a:ext cx="8481738" cy="4680520"/>
          </a:xfrm>
          <a:prstGeom prst="rect">
            <a:avLst/>
          </a:prstGeom>
          <a:solidFill>
            <a:schemeClr val="tx2">
              <a:lumMod val="75000"/>
            </a:schemeClr>
          </a:solidFill>
          <a:ln w="60325" cmpd="dbl">
            <a:solidFill>
              <a:schemeClr val="bg2">
                <a:lumMod val="2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29367D-9B62-E705-615A-A6510ED45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642BD7-AB8D-0333-92A9-DA21DC77EA77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3436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910C62-5AE1-4E7C-98B8-E56226B56ECD}"/>
              </a:ext>
            </a:extLst>
          </p:cNvPr>
          <p:cNvSpPr/>
          <p:nvPr/>
        </p:nvSpPr>
        <p:spPr>
          <a:xfrm>
            <a:off x="-2434" y="1204530"/>
            <a:ext cx="9433048" cy="56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60"/>
              </a:spcBef>
              <a:spcAft>
                <a:spcPts val="840"/>
              </a:spcAft>
            </a:pPr>
            <a:r>
              <a:rPr lang="ru-RU" sz="295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Участие в аукционе в электронной форме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74901F-1ACB-419F-A5F5-23BF350BEBBA}"/>
              </a:ext>
            </a:extLst>
          </p:cNvPr>
          <p:cNvSpPr/>
          <p:nvPr/>
        </p:nvSpPr>
        <p:spPr>
          <a:xfrm>
            <a:off x="97256" y="2159390"/>
            <a:ext cx="8553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Информация об аукционе  в электронной форме размещена на ООО «РТС-тендер»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https://www.rts-tender.ru/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Организатор аукционов – Фонд капитального ремонта в  многоквартирных домах Калининградской области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A0954F-5C34-48DF-ABD0-1B173276A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781" y="4510100"/>
            <a:ext cx="2458963" cy="23535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71BBA2-707E-49B2-9E53-865324FA7B0E}"/>
              </a:ext>
            </a:extLst>
          </p:cNvPr>
          <p:cNvSpPr/>
          <p:nvPr/>
        </p:nvSpPr>
        <p:spPr>
          <a:xfrm>
            <a:off x="115106" y="5301208"/>
            <a:ext cx="5525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участия в торгах подрядной организации необходимо: быть в Реестре и иметь регистрацию на электронной площадке -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https://www.rts-tender.ru/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D61B94-627F-34AF-9E74-A0B63146CE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F4E93-6817-B86B-113F-D7CFB5E1597B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1401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910C62-5AE1-4E7C-98B8-E56226B56ECD}"/>
              </a:ext>
            </a:extLst>
          </p:cNvPr>
          <p:cNvSpPr/>
          <p:nvPr/>
        </p:nvSpPr>
        <p:spPr>
          <a:xfrm>
            <a:off x="1187624" y="876159"/>
            <a:ext cx="7342717" cy="99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60"/>
              </a:spcBef>
              <a:spcAft>
                <a:spcPts val="840"/>
              </a:spcAft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Инструкция для подрядчиков второй этап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E8C34B-7530-47EA-90F2-901E46E31752}"/>
              </a:ext>
            </a:extLst>
          </p:cNvPr>
          <p:cNvSpPr/>
          <p:nvPr/>
        </p:nvSpPr>
        <p:spPr>
          <a:xfrm>
            <a:off x="-23407" y="2132856"/>
            <a:ext cx="89137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Подать заявку на участие в аукционе по предмету торгов - сайт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https://www.rts-tender.ru/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оплату обеспечения участия в аукционе в соответствии с требованиями регламента ЭТП.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Изучить извещение об аукционе и документацию.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сроки проведения аукциона предоставлять ценовые предложения.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Ознакомиться с итоговым протоколом аукциона.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победителем аукциона Фонд заключает договор на выполнение услуг и (или) работ по капитальному ремонту общего имущества многоквартирных домов.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35016D-ECE2-ED20-1C33-37EFB0054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9" y="-21620"/>
            <a:ext cx="1422298" cy="1417588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78E9E2-43AF-D68F-38AE-88C35F037D04}"/>
              </a:ext>
            </a:extLst>
          </p:cNvPr>
          <p:cNvSpPr txBox="1"/>
          <p:nvPr/>
        </p:nvSpPr>
        <p:spPr>
          <a:xfrm>
            <a:off x="1187624" y="210121"/>
            <a:ext cx="7911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Фонд капитального ремонта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общего имущества в многоквартирных домах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5447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11658</TotalTime>
  <Words>835</Words>
  <Application>Microsoft Office PowerPoint</Application>
  <PresentationFormat>Экран (4:3)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111</cp:lastModifiedBy>
  <cp:revision>895</cp:revision>
  <cp:lastPrinted>2017-03-28T15:49:59Z</cp:lastPrinted>
  <dcterms:created xsi:type="dcterms:W3CDTF">2011-10-31T15:56:38Z</dcterms:created>
  <dcterms:modified xsi:type="dcterms:W3CDTF">2024-03-11T13:51:19Z</dcterms:modified>
</cp:coreProperties>
</file>